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5ECC-AE1A-4322-802E-61C4E6461563}" type="datetimeFigureOut">
              <a:rPr lang="ru-RU" smtClean="0"/>
              <a:t>30.06.2025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012C-E18E-49B8-9F87-386C02F6E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385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5ECC-AE1A-4322-802E-61C4E6461563}" type="datetimeFigureOut">
              <a:rPr lang="ru-RU" smtClean="0"/>
              <a:t>30.06.2025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012C-E18E-49B8-9F87-386C02F6E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913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5ECC-AE1A-4322-802E-61C4E6461563}" type="datetimeFigureOut">
              <a:rPr lang="ru-RU" smtClean="0"/>
              <a:t>30.06.2025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012C-E18E-49B8-9F87-386C02F6E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250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5ECC-AE1A-4322-802E-61C4E6461563}" type="datetimeFigureOut">
              <a:rPr lang="ru-RU" smtClean="0"/>
              <a:t>30.06.2025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012C-E18E-49B8-9F87-386C02F6E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84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5ECC-AE1A-4322-802E-61C4E6461563}" type="datetimeFigureOut">
              <a:rPr lang="ru-RU" smtClean="0"/>
              <a:t>30.06.2025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012C-E18E-49B8-9F87-386C02F6E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915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5ECC-AE1A-4322-802E-61C4E6461563}" type="datetimeFigureOut">
              <a:rPr lang="ru-RU" smtClean="0"/>
              <a:t>30.06.2025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012C-E18E-49B8-9F87-386C02F6E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13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5ECC-AE1A-4322-802E-61C4E6461563}" type="datetimeFigureOut">
              <a:rPr lang="ru-RU" smtClean="0"/>
              <a:t>30.06.2025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012C-E18E-49B8-9F87-386C02F6E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503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5ECC-AE1A-4322-802E-61C4E6461563}" type="datetimeFigureOut">
              <a:rPr lang="ru-RU" smtClean="0"/>
              <a:t>30.06.2025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012C-E18E-49B8-9F87-386C02F6E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125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5ECC-AE1A-4322-802E-61C4E6461563}" type="datetimeFigureOut">
              <a:rPr lang="ru-RU" smtClean="0"/>
              <a:t>30.06.2025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012C-E18E-49B8-9F87-386C02F6E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668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5ECC-AE1A-4322-802E-61C4E6461563}" type="datetimeFigureOut">
              <a:rPr lang="ru-RU" smtClean="0"/>
              <a:t>30.06.2025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012C-E18E-49B8-9F87-386C02F6E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005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5ECC-AE1A-4322-802E-61C4E6461563}" type="datetimeFigureOut">
              <a:rPr lang="ru-RU" smtClean="0"/>
              <a:t>30.06.2025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012C-E18E-49B8-9F87-386C02F6E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402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45ECC-AE1A-4322-802E-61C4E6461563}" type="datetimeFigureOut">
              <a:rPr lang="ru-RU" smtClean="0"/>
              <a:t>30.06.2025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D012C-E18E-49B8-9F87-386C02F6E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28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6" b="98892" l="0" r="100000">
                        <a14:foregroundMark x1="33980" y1="53878" x2="33980" y2="53878"/>
                        <a14:foregroundMark x1="36196" y1="44183" x2="36196" y2="44183"/>
                        <a14:foregroundMark x1="36103" y1="41551" x2="36103" y2="41551"/>
                        <a14:foregroundMark x1="36196" y1="39058" x2="36196" y2="39058"/>
                        <a14:foregroundMark x1="37950" y1="28255" x2="37950" y2="28255"/>
                        <a14:foregroundMark x1="34718" y1="28255" x2="34718" y2="28255"/>
                        <a14:foregroundMark x1="34626" y1="27978" x2="34626" y2="27978"/>
                        <a14:foregroundMark x1="34072" y1="27147" x2="34072" y2="27147"/>
                        <a14:foregroundMark x1="61034" y1="33657" x2="61034" y2="33657"/>
                        <a14:foregroundMark x1="61127" y1="31025" x2="61127" y2="31025"/>
                        <a14:foregroundMark x1="61219" y1="30748" x2="61219" y2="30748"/>
                        <a14:foregroundMark x1="61311" y1="30748" x2="61311" y2="30748"/>
                        <a14:foregroundMark x1="60665" y1="42659" x2="60665" y2="42659"/>
                        <a14:foregroundMark x1="60665" y1="42798" x2="60665" y2="42798"/>
                        <a14:foregroundMark x1="63527" y1="51108" x2="63527" y2="51108"/>
                        <a14:foregroundMark x1="61681" y1="65235" x2="61681" y2="65235"/>
                        <a14:foregroundMark x1="61681" y1="65374" x2="61681" y2="65374"/>
                        <a14:foregroundMark x1="62050" y1="65235" x2="62050" y2="65235"/>
                        <a14:foregroundMark x1="62142" y1="64543" x2="62142" y2="64543"/>
                        <a14:foregroundMark x1="63620" y1="62050" x2="63620" y2="62050"/>
                        <a14:foregroundMark x1="63620" y1="62050" x2="63620" y2="62050"/>
                        <a14:foregroundMark x1="63620" y1="62050" x2="63620" y2="62050"/>
                        <a14:foregroundMark x1="63620" y1="62050" x2="63620" y2="62050"/>
                        <a14:foregroundMark x1="63712" y1="61773" x2="63712" y2="61773"/>
                        <a14:foregroundMark x1="64358" y1="61634" x2="64358" y2="61634"/>
                        <a14:foregroundMark x1="64635" y1="61219" x2="64635" y2="61219"/>
                        <a14:foregroundMark x1="65282" y1="60249" x2="65282" y2="60249"/>
                        <a14:foregroundMark x1="65466" y1="59972" x2="65466" y2="59972"/>
                        <a14:foregroundMark x1="66020" y1="59418" x2="66020" y2="59418"/>
                        <a14:foregroundMark x1="66851" y1="58587" x2="66851" y2="58587"/>
                        <a14:foregroundMark x1="67959" y1="57202" x2="68052" y2="56787"/>
                        <a14:foregroundMark x1="39982" y1="51385" x2="39982" y2="51385"/>
                        <a14:foregroundMark x1="39889" y1="51108" x2="39889" y2="51108"/>
                        <a14:foregroundMark x1="43213" y1="44321" x2="43213" y2="44321"/>
                        <a14:foregroundMark x1="43213" y1="44183" x2="43213" y2="44183"/>
                        <a14:foregroundMark x1="43306" y1="44183" x2="43306" y2="44183"/>
                        <a14:foregroundMark x1="43306" y1="44183" x2="43306" y2="44183"/>
                        <a14:foregroundMark x1="43306" y1="44183" x2="43306" y2="44183"/>
                        <a14:foregroundMark x1="40813" y1="44183" x2="40813" y2="44183"/>
                        <a14:foregroundMark x1="40813" y1="44183" x2="40813" y2="44183"/>
                        <a14:foregroundMark x1="40813" y1="44183" x2="40813" y2="44183"/>
                        <a14:foregroundMark x1="40813" y1="44183" x2="40813" y2="44183"/>
                        <a14:foregroundMark x1="35180" y1="44460" x2="35180" y2="44460"/>
                        <a14:foregroundMark x1="32133" y1="44321" x2="32133" y2="44321"/>
                        <a14:foregroundMark x1="31856" y1="41967" x2="31856" y2="41967"/>
                        <a14:foregroundMark x1="31856" y1="41967" x2="31856" y2="41967"/>
                        <a14:foregroundMark x1="31856" y1="41967" x2="31856" y2="41967"/>
                        <a14:foregroundMark x1="31948" y1="39751" x2="31948" y2="39751"/>
                        <a14:foregroundMark x1="87442" y1="38366" x2="87442" y2="38366"/>
                        <a14:foregroundMark x1="87442" y1="38643" x2="87442" y2="38643"/>
                        <a14:foregroundMark x1="87442" y1="38643" x2="87442" y2="38643"/>
                        <a14:foregroundMark x1="87442" y1="38781" x2="87442" y2="38781"/>
                        <a14:foregroundMark x1="87442" y1="38781" x2="87442" y2="38781"/>
                        <a14:foregroundMark x1="81533" y1="40028" x2="81533" y2="40028"/>
                        <a14:foregroundMark x1="81348" y1="40305" x2="81348" y2="40305"/>
                        <a14:foregroundMark x1="81348" y1="40443" x2="81348" y2="40443"/>
                        <a14:foregroundMark x1="81440" y1="40443" x2="81440" y2="40443"/>
                        <a14:foregroundMark x1="89935" y1="42521" x2="89935" y2="42521"/>
                        <a14:foregroundMark x1="89935" y1="42521" x2="89935" y2="42521"/>
                        <a14:foregroundMark x1="90120" y1="42798" x2="90120" y2="42798"/>
                        <a14:foregroundMark x1="87442" y1="49584" x2="87442" y2="49584"/>
                        <a14:foregroundMark x1="87442" y1="50139" x2="87442" y2="50139"/>
                        <a14:foregroundMark x1="87442" y1="50554" x2="87442" y2="50554"/>
                        <a14:foregroundMark x1="89474" y1="61773" x2="89474" y2="61773"/>
                        <a14:foregroundMark x1="89474" y1="61911" x2="89474" y2="61911"/>
                        <a14:foregroundMark x1="89566" y1="61911" x2="89566" y2="61911"/>
                        <a14:foregroundMark x1="89751" y1="62050" x2="89751" y2="62050"/>
                        <a14:foregroundMark x1="95199" y1="53463" x2="95199" y2="53463"/>
                        <a14:foregroundMark x1="94645" y1="51247" x2="94645" y2="51247"/>
                        <a14:foregroundMark x1="93444" y1="47507" x2="93444" y2="47507"/>
                        <a14:foregroundMark x1="92982" y1="45568" x2="92982" y2="45568"/>
                        <a14:foregroundMark x1="92982" y1="44183" x2="92982" y2="44183"/>
                        <a14:foregroundMark x1="95476" y1="30471" x2="95476" y2="30471"/>
                        <a14:foregroundMark x1="94367" y1="30055" x2="94367" y2="30055"/>
                        <a14:foregroundMark x1="29455" y1="70360" x2="29455" y2="70360"/>
                        <a14:foregroundMark x1="44968" y1="70360" x2="44968" y2="70360"/>
                        <a14:foregroundMark x1="54940" y1="69806" x2="54940" y2="69806"/>
                        <a14:foregroundMark x1="34626" y1="59141" x2="34626" y2="59141"/>
                        <a14:foregroundMark x1="34626" y1="59003" x2="34626" y2="59003"/>
                        <a14:foregroundMark x1="34626" y1="59003" x2="34626" y2="59003"/>
                        <a14:foregroundMark x1="34626" y1="59003" x2="34626" y2="59003"/>
                        <a14:foregroundMark x1="34534" y1="58726" x2="34534" y2="58726"/>
                        <a14:foregroundMark x1="31948" y1="38366" x2="31948" y2="38366"/>
                        <a14:foregroundMark x1="31948" y1="38366" x2="31948" y2="38366"/>
                        <a14:foregroundMark x1="35088" y1="37812" x2="35088" y2="37812"/>
                        <a14:foregroundMark x1="35642" y1="37812" x2="35642" y2="37812"/>
                        <a14:foregroundMark x1="35642" y1="37812" x2="35642" y2="37812"/>
                        <a14:foregroundMark x1="35642" y1="37812" x2="35642" y2="37812"/>
                        <a14:foregroundMark x1="35734" y1="37812" x2="35734" y2="37812"/>
                        <a14:foregroundMark x1="37858" y1="41413" x2="37858" y2="41413"/>
                        <a14:foregroundMark x1="40351" y1="41967" x2="40351" y2="41967"/>
                        <a14:foregroundMark x1="40813" y1="41967" x2="40813" y2="41967"/>
                        <a14:foregroundMark x1="62604" y1="41690" x2="62604" y2="41690"/>
                        <a14:foregroundMark x1="62696" y1="41690" x2="62696" y2="41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1457325"/>
            <a:ext cx="10287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3501" y="143560"/>
            <a:ext cx="95345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0" dirty="0" smtClean="0">
                <a:solidFill>
                  <a:schemeClr val="accent6">
                    <a:lumMod val="75000"/>
                  </a:schemeClr>
                </a:solidFill>
                <a:effectLst/>
                <a:latin typeface="YS Geo"/>
              </a:rPr>
              <a:t>Как научить ребенка разделять мусор: советы для родителей</a:t>
            </a:r>
            <a:endParaRPr lang="ru-RU" sz="4400" b="1" i="0" dirty="0">
              <a:solidFill>
                <a:schemeClr val="accent6">
                  <a:lumMod val="75000"/>
                </a:schemeClr>
              </a:solidFill>
              <a:effectLst/>
              <a:latin typeface="YS Geo"/>
            </a:endParaRPr>
          </a:p>
        </p:txBody>
      </p:sp>
    </p:spTree>
    <p:extLst>
      <p:ext uri="{BB962C8B-B14F-4D97-AF65-F5344CB8AC3E}">
        <p14:creationId xmlns:p14="http://schemas.microsoft.com/office/powerpoint/2010/main" val="611309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6375" y="503962"/>
            <a:ext cx="8848725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25252C"/>
                </a:solidFill>
                <a:effectLst/>
                <a:latin typeface="YS Geo"/>
              </a:rPr>
              <a:t>Почему это важно?</a:t>
            </a:r>
          </a:p>
          <a:p>
            <a:pPr algn="ctr"/>
            <a:endParaRPr lang="ru-RU" sz="2800" b="1" dirty="0">
              <a:solidFill>
                <a:srgbClr val="25252C"/>
              </a:solidFill>
              <a:latin typeface="YS Geo"/>
            </a:endParaRPr>
          </a:p>
          <a:p>
            <a:pPr algn="ctr"/>
            <a:endParaRPr lang="ru-RU" sz="2800" b="1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 algn="ctr"/>
            <a:endParaRPr lang="ru-RU" sz="2800" b="1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 algn="ctr">
              <a:lnSpc>
                <a:spcPct val="150000"/>
              </a:lnSpc>
            </a:pPr>
            <a:r>
              <a:rPr lang="ru-RU" sz="2800" b="1" i="0" dirty="0" smtClean="0">
                <a:solidFill>
                  <a:srgbClr val="25252C"/>
                </a:solidFill>
                <a:effectLst/>
                <a:latin typeface="YS Geo"/>
              </a:rPr>
              <a:t>Экологическое воспитание</a:t>
            </a: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 начинается с малого. Приучая ребенка к раздельному сбору мусора, вы не только помогаете сохранить окружающую среду, но и формируете у малыша полезные привычки на всю жизнь.</a:t>
            </a:r>
            <a:endParaRPr lang="ru-RU" sz="2800" b="0" i="0" dirty="0">
              <a:solidFill>
                <a:srgbClr val="25252C"/>
              </a:solidFill>
              <a:effectLst/>
              <a:latin typeface="YS Geo"/>
            </a:endParaRPr>
          </a:p>
        </p:txBody>
      </p:sp>
    </p:spTree>
    <p:extLst>
      <p:ext uri="{BB962C8B-B14F-4D97-AF65-F5344CB8AC3E}">
        <p14:creationId xmlns:p14="http://schemas.microsoft.com/office/powerpoint/2010/main" val="761418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95400" y="189637"/>
            <a:ext cx="8848725" cy="6260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25252C"/>
                </a:solidFill>
                <a:effectLst/>
                <a:latin typeface="YS Geo"/>
              </a:rPr>
              <a:t>С чего начать?</a:t>
            </a:r>
          </a:p>
          <a:p>
            <a:pPr>
              <a:lnSpc>
                <a:spcPct val="150000"/>
              </a:lnSpc>
            </a:pPr>
            <a:r>
              <a:rPr lang="ru-RU" sz="2800" b="1" i="0" dirty="0" smtClean="0">
                <a:solidFill>
                  <a:srgbClr val="25252C"/>
                </a:solidFill>
                <a:effectLst/>
                <a:latin typeface="YS Geo"/>
              </a:rPr>
              <a:t>Первый шаг</a:t>
            </a: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 — создание подходящей среды дома. Установите несколько контейнеров для разных видов отходов и объясните ребенку их предназначение: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Контейнер для бумаги и картона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Контейнер для пластика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Контейнер для стекла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Контейнер для пищевых отходов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Контейнер для </a:t>
            </a:r>
            <a:r>
              <a:rPr lang="ru-RU" sz="2800" b="0" i="0" dirty="0" err="1" smtClean="0">
                <a:solidFill>
                  <a:srgbClr val="25252C"/>
                </a:solidFill>
                <a:effectLst/>
                <a:latin typeface="YS Geo"/>
              </a:rPr>
              <a:t>неперерабатываемых</a:t>
            </a: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 отходов</a:t>
            </a:r>
            <a:endParaRPr lang="ru-RU" sz="2800" b="0" i="0" dirty="0">
              <a:solidFill>
                <a:srgbClr val="25252C"/>
              </a:solidFill>
              <a:effectLst/>
              <a:latin typeface="YS Geo"/>
            </a:endParaRPr>
          </a:p>
        </p:txBody>
      </p:sp>
    </p:spTree>
    <p:extLst>
      <p:ext uri="{BB962C8B-B14F-4D97-AF65-F5344CB8AC3E}">
        <p14:creationId xmlns:p14="http://schemas.microsoft.com/office/powerpoint/2010/main" val="2936351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95400" y="189637"/>
            <a:ext cx="1016317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25252C"/>
                </a:solidFill>
                <a:effectLst/>
                <a:latin typeface="YS Geo"/>
              </a:rPr>
              <a:t>Как заинтересовать ребенка?</a:t>
            </a:r>
          </a:p>
          <a:p>
            <a:endParaRPr lang="ru-RU" sz="2800" i="0" dirty="0" smtClean="0">
              <a:solidFill>
                <a:srgbClr val="25252C"/>
              </a:solidFill>
              <a:effectLst/>
              <a:latin typeface="YS Geo"/>
            </a:endParaRPr>
          </a:p>
          <a:p>
            <a:r>
              <a:rPr lang="ru-RU" sz="2800" i="0" dirty="0" smtClean="0">
                <a:solidFill>
                  <a:srgbClr val="25252C"/>
                </a:solidFill>
                <a:effectLst/>
                <a:latin typeface="YS Geo"/>
              </a:rPr>
              <a:t>Игровой подход поможет сделать процесс обучения увлекательным:</a:t>
            </a:r>
          </a:p>
          <a:p>
            <a:endParaRPr lang="ru-RU" sz="2800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0" dirty="0" smtClean="0">
                <a:solidFill>
                  <a:srgbClr val="25252C"/>
                </a:solidFill>
                <a:effectLst/>
                <a:latin typeface="YS Geo"/>
              </a:rPr>
              <a:t>Превратите сортировку мусора в игру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0" dirty="0" smtClean="0">
                <a:solidFill>
                  <a:srgbClr val="25252C"/>
                </a:solidFill>
                <a:effectLst/>
                <a:latin typeface="YS Geo"/>
              </a:rPr>
              <a:t>Придумайте забавные названия для контейнеров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0" dirty="0" smtClean="0">
                <a:solidFill>
                  <a:srgbClr val="25252C"/>
                </a:solidFill>
                <a:effectLst/>
                <a:latin typeface="YS Geo"/>
              </a:rPr>
              <a:t>Создайте систему поощрений за правильное разделение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0" dirty="0" smtClean="0">
                <a:solidFill>
                  <a:srgbClr val="25252C"/>
                </a:solidFill>
                <a:effectLst/>
                <a:latin typeface="YS Geo"/>
              </a:rPr>
              <a:t>Устройте соревнование «Кто больше соберет пластика»</a:t>
            </a:r>
            <a:endParaRPr lang="ru-RU" sz="2800" i="0" dirty="0">
              <a:solidFill>
                <a:srgbClr val="25252C"/>
              </a:solidFill>
              <a:effectLst/>
              <a:latin typeface="YS Geo"/>
            </a:endParaRPr>
          </a:p>
        </p:txBody>
      </p:sp>
    </p:spTree>
    <p:extLst>
      <p:ext uri="{BB962C8B-B14F-4D97-AF65-F5344CB8AC3E}">
        <p14:creationId xmlns:p14="http://schemas.microsoft.com/office/powerpoint/2010/main" val="1661499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6800" y="589686"/>
            <a:ext cx="10668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i="0" dirty="0" smtClean="0">
                <a:solidFill>
                  <a:srgbClr val="25252C"/>
                </a:solidFill>
                <a:effectLst/>
                <a:latin typeface="YS Geo"/>
              </a:rPr>
              <a:t>Практические советы</a:t>
            </a:r>
          </a:p>
          <a:p>
            <a:pPr>
              <a:lnSpc>
                <a:spcPct val="150000"/>
              </a:lnSpc>
            </a:pPr>
            <a:r>
              <a:rPr lang="ru-RU" sz="2800" b="1" i="0" dirty="0" smtClean="0">
                <a:solidFill>
                  <a:srgbClr val="25252C"/>
                </a:solidFill>
                <a:effectLst/>
                <a:latin typeface="YS Geo"/>
              </a:rPr>
              <a:t>Регулярность</a:t>
            </a: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 — ключ к успеху: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Начните с одного вида отходов, например, бумаги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Постепенно добавляйте новые категории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Объясните, почему важно сортировать мусор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Покажите примеры переработки на практике</a:t>
            </a:r>
            <a:endParaRPr lang="ru-RU" sz="2800" b="0" i="0" dirty="0">
              <a:solidFill>
                <a:srgbClr val="25252C"/>
              </a:solidFill>
              <a:effectLst/>
              <a:latin typeface="YS Geo"/>
            </a:endParaRPr>
          </a:p>
        </p:txBody>
      </p:sp>
    </p:spTree>
    <p:extLst>
      <p:ext uri="{BB962C8B-B14F-4D97-AF65-F5344CB8AC3E}">
        <p14:creationId xmlns:p14="http://schemas.microsoft.com/office/powerpoint/2010/main" val="892082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25" y="584538"/>
            <a:ext cx="99441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25252C"/>
                </a:solidFill>
                <a:effectLst/>
                <a:latin typeface="YS Geo"/>
              </a:rPr>
              <a:t>Что рассказать ребенку</a:t>
            </a:r>
          </a:p>
          <a:p>
            <a:pPr>
              <a:lnSpc>
                <a:spcPct val="150000"/>
              </a:lnSpc>
            </a:pPr>
            <a:r>
              <a:rPr lang="ru-RU" sz="2800" b="1" i="0" dirty="0" smtClean="0">
                <a:solidFill>
                  <a:srgbClr val="25252C"/>
                </a:solidFill>
                <a:effectLst/>
                <a:latin typeface="YS Geo"/>
              </a:rPr>
              <a:t>Объясните простыми словами:</a:t>
            </a:r>
            <a:endParaRPr lang="ru-RU" sz="2800" b="0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Куда отправляется мусор после сортировки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Как перерабатывают разные материалы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Какую пользу приносит раздельный сбор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0" i="0" dirty="0" smtClean="0">
                <a:solidFill>
                  <a:srgbClr val="25252C"/>
                </a:solidFill>
                <a:effectLst/>
                <a:latin typeface="YS Geo"/>
              </a:rPr>
              <a:t>Почему нельзя выбрасывать батарейки в обычный мусор</a:t>
            </a:r>
            <a:endParaRPr lang="ru-RU" sz="2800" b="0" i="0" dirty="0">
              <a:solidFill>
                <a:srgbClr val="25252C"/>
              </a:solidFill>
              <a:effectLst/>
              <a:latin typeface="YS Geo"/>
            </a:endParaRPr>
          </a:p>
        </p:txBody>
      </p:sp>
    </p:spTree>
    <p:extLst>
      <p:ext uri="{BB962C8B-B14F-4D97-AF65-F5344CB8AC3E}">
        <p14:creationId xmlns:p14="http://schemas.microsoft.com/office/powerpoint/2010/main" val="4134708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25" y="584538"/>
            <a:ext cx="99441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25252C"/>
                </a:solidFill>
                <a:effectLst/>
                <a:latin typeface="YS Geo"/>
              </a:rPr>
              <a:t>Вовлечение в процесс</a:t>
            </a:r>
          </a:p>
          <a:p>
            <a:pPr algn="ctr"/>
            <a:endParaRPr lang="ru-RU" sz="2800" b="1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 algn="ctr"/>
            <a:r>
              <a:rPr lang="ru-RU" sz="2800" b="1" i="0" dirty="0" smtClean="0">
                <a:solidFill>
                  <a:srgbClr val="25252C"/>
                </a:solidFill>
                <a:effectLst/>
                <a:latin typeface="YS Geo"/>
              </a:rPr>
              <a:t>Сделайте ребенка участником:</a:t>
            </a:r>
          </a:p>
          <a:p>
            <a:pPr algn="ctr"/>
            <a:endParaRPr lang="ru-RU" sz="2800" b="1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0" dirty="0" smtClean="0">
                <a:solidFill>
                  <a:srgbClr val="25252C"/>
                </a:solidFill>
                <a:effectLst/>
                <a:latin typeface="YS Geo"/>
              </a:rPr>
              <a:t>Позвольте ему самому выбрать дизайн контейнеров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0" dirty="0" smtClean="0">
                <a:solidFill>
                  <a:srgbClr val="25252C"/>
                </a:solidFill>
                <a:effectLst/>
                <a:latin typeface="YS Geo"/>
              </a:rPr>
              <a:t>Составьте вместе схему сортировки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0" dirty="0" smtClean="0">
                <a:solidFill>
                  <a:srgbClr val="25252C"/>
                </a:solidFill>
                <a:effectLst/>
                <a:latin typeface="YS Geo"/>
              </a:rPr>
              <a:t>Регулярно обсуждайте результаты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0" dirty="0" smtClean="0">
                <a:solidFill>
                  <a:srgbClr val="25252C"/>
                </a:solidFill>
                <a:effectLst/>
                <a:latin typeface="YS Geo"/>
              </a:rPr>
              <a:t>Посещайте вместе пункты приема вторсырья</a:t>
            </a:r>
            <a:endParaRPr lang="ru-RU" sz="2800" i="0" dirty="0">
              <a:solidFill>
                <a:srgbClr val="25252C"/>
              </a:solidFill>
              <a:effectLst/>
              <a:latin typeface="YS Geo"/>
            </a:endParaRPr>
          </a:p>
        </p:txBody>
      </p:sp>
    </p:spTree>
    <p:extLst>
      <p:ext uri="{BB962C8B-B14F-4D97-AF65-F5344CB8AC3E}">
        <p14:creationId xmlns:p14="http://schemas.microsoft.com/office/powerpoint/2010/main" val="3436529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25" y="584538"/>
            <a:ext cx="99441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25252C"/>
                </a:solidFill>
                <a:effectLst/>
                <a:latin typeface="YS Geo"/>
              </a:rPr>
              <a:t>Важные моменты</a:t>
            </a:r>
          </a:p>
          <a:p>
            <a:pPr algn="ctr"/>
            <a:endParaRPr lang="ru-RU" sz="2800" b="1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 algn="ctr"/>
            <a:r>
              <a:rPr lang="ru-RU" sz="2800" b="1" i="0" dirty="0" smtClean="0">
                <a:solidFill>
                  <a:srgbClr val="25252C"/>
                </a:solidFill>
                <a:effectLst/>
                <a:latin typeface="YS Geo"/>
              </a:rPr>
              <a:t>Помните о:</a:t>
            </a:r>
          </a:p>
          <a:p>
            <a:pPr algn="ctr"/>
            <a:endParaRPr lang="ru-RU" sz="2800" b="1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0" dirty="0" smtClean="0">
                <a:solidFill>
                  <a:srgbClr val="25252C"/>
                </a:solidFill>
                <a:effectLst/>
                <a:latin typeface="YS Geo"/>
              </a:rPr>
              <a:t>Последовательности в действиях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0" dirty="0" smtClean="0">
                <a:solidFill>
                  <a:srgbClr val="25252C"/>
                </a:solidFill>
                <a:effectLst/>
                <a:latin typeface="YS Geo"/>
              </a:rPr>
              <a:t>Терпении при обучении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0" dirty="0" smtClean="0">
                <a:solidFill>
                  <a:srgbClr val="25252C"/>
                </a:solidFill>
                <a:effectLst/>
                <a:latin typeface="YS Geo"/>
              </a:rPr>
              <a:t>Позитивном настрое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i="0" dirty="0" smtClean="0">
              <a:solidFill>
                <a:srgbClr val="25252C"/>
              </a:solidFill>
              <a:effectLst/>
              <a:latin typeface="YS Ge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i="0" dirty="0" smtClean="0">
                <a:solidFill>
                  <a:srgbClr val="25252C"/>
                </a:solidFill>
                <a:effectLst/>
                <a:latin typeface="YS Geo"/>
              </a:rPr>
              <a:t>Своевременной похвале</a:t>
            </a:r>
            <a:endParaRPr lang="ru-RU" sz="2800" i="0" dirty="0">
              <a:solidFill>
                <a:srgbClr val="25252C"/>
              </a:solidFill>
              <a:effectLst/>
              <a:latin typeface="YS Geo"/>
            </a:endParaRPr>
          </a:p>
        </p:txBody>
      </p:sp>
    </p:spTree>
    <p:extLst>
      <p:ext uri="{BB962C8B-B14F-4D97-AF65-F5344CB8AC3E}">
        <p14:creationId xmlns:p14="http://schemas.microsoft.com/office/powerpoint/2010/main" val="652135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849" y="509111"/>
            <a:ext cx="11363325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Начните внедрять эти советы уже сегодня, и вскоре раздельный сбор мусора станет для вашего ребенка такой же естественной привычкой, как чистка зубов. </a:t>
            </a:r>
          </a:p>
          <a:p>
            <a:pPr algn="ctr"/>
            <a:endParaRPr lang="ru-RU" sz="4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Вместе мы можем сделать мир чище!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83386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160</Words>
  <Application>Microsoft Office PowerPoint</Application>
  <PresentationFormat>Широкоэкранный</PresentationFormat>
  <Paragraphs>61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YS Geo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</cp:revision>
  <dcterms:created xsi:type="dcterms:W3CDTF">2025-06-29T21:53:50Z</dcterms:created>
  <dcterms:modified xsi:type="dcterms:W3CDTF">2025-06-29T22:04:44Z</dcterms:modified>
</cp:coreProperties>
</file>